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50"/>
  </p:notesMasterIdLst>
  <p:handoutMasterIdLst>
    <p:handoutMasterId r:id="rId51"/>
  </p:handoutMasterIdLst>
  <p:sldIdLst>
    <p:sldId id="4068" r:id="rId10"/>
    <p:sldId id="2076138251" r:id="rId11"/>
    <p:sldId id="2076138257" r:id="rId12"/>
    <p:sldId id="2076138326" r:id="rId13"/>
    <p:sldId id="2076138328" r:id="rId14"/>
    <p:sldId id="2076138327" r:id="rId15"/>
    <p:sldId id="2076138329" r:id="rId16"/>
    <p:sldId id="2076138331" r:id="rId17"/>
    <p:sldId id="2076138333" r:id="rId18"/>
    <p:sldId id="2076138334" r:id="rId19"/>
    <p:sldId id="2076138332" r:id="rId20"/>
    <p:sldId id="2076138335" r:id="rId21"/>
    <p:sldId id="2076138325" r:id="rId22"/>
    <p:sldId id="2076138323" r:id="rId23"/>
    <p:sldId id="4152" r:id="rId24"/>
    <p:sldId id="2076138336" r:id="rId25"/>
    <p:sldId id="2076138337" r:id="rId26"/>
    <p:sldId id="2076138338" r:id="rId27"/>
    <p:sldId id="2076138339" r:id="rId28"/>
    <p:sldId id="2076138340" r:id="rId29"/>
    <p:sldId id="2076138341" r:id="rId30"/>
    <p:sldId id="2076138342" r:id="rId31"/>
    <p:sldId id="2076138344" r:id="rId32"/>
    <p:sldId id="2076138346" r:id="rId33"/>
    <p:sldId id="2076138347" r:id="rId34"/>
    <p:sldId id="2076138258" r:id="rId35"/>
    <p:sldId id="2076138349" r:id="rId36"/>
    <p:sldId id="2076138259" r:id="rId37"/>
    <p:sldId id="2076138354" r:id="rId38"/>
    <p:sldId id="2076138355" r:id="rId39"/>
    <p:sldId id="2076138348" r:id="rId40"/>
    <p:sldId id="2076138260" r:id="rId41"/>
    <p:sldId id="2076138350" r:id="rId42"/>
    <p:sldId id="2076138261" r:id="rId43"/>
    <p:sldId id="2076138351" r:id="rId44"/>
    <p:sldId id="2076138262" r:id="rId45"/>
    <p:sldId id="2076138352" r:id="rId46"/>
    <p:sldId id="2076138263" r:id="rId47"/>
    <p:sldId id="2076138353" r:id="rId48"/>
    <p:sldId id="40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18" autoAdjust="0"/>
  </p:normalViewPr>
  <p:slideViewPr>
    <p:cSldViewPr snapToGrid="0">
      <p:cViewPr varScale="1">
        <p:scale>
          <a:sx n="83" d="100"/>
          <a:sy n="83" d="100"/>
        </p:scale>
        <p:origin x="1638" y="7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29764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24514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382560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229991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41534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14971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Computer Vision is not Image Processing (digital signal processing that is not concerned with understanding the content) but Image Processing regularly is part of Computer Vision.</a:t>
            </a:r>
            <a:endParaRPr lang="en-US" dirty="0"/>
          </a:p>
          <a:p>
            <a:r>
              <a:rPr lang="en-US" dirty="0"/>
              <a:t>- Anecdote: </a:t>
            </a:r>
            <a:r>
              <a:rPr lang="en-US" b="0" i="1" dirty="0">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155050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3632036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173038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0206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12900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30" name="Picture 29" descr="A picture containing green, blue&#10;&#10;Description automatically generated">
            <a:extLst>
              <a:ext uri="{FF2B5EF4-FFF2-40B4-BE49-F238E27FC236}">
                <a16:creationId xmlns:a16="http://schemas.microsoft.com/office/drawing/2014/main" id="{F2DC63F1-0AE4-F746-750D-16FCE23563E4}"/>
              </a:ext>
            </a:extLst>
          </p:cNvPr>
          <p:cNvPicPr>
            <a:picLocks noChangeAspect="1"/>
          </p:cNvPicPr>
          <p:nvPr userDrawn="1"/>
        </p:nvPicPr>
        <p:blipFill rotWithShape="1">
          <a:blip r:embed="rId2"/>
          <a:srcRect b="1143"/>
          <a:stretch/>
        </p:blipFill>
        <p:spPr>
          <a:xfrm>
            <a:off x="-8511" y="-1"/>
            <a:ext cx="12197508" cy="6858001"/>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0607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2.xml"/><Relationship Id="rId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3.xml"/><Relationship Id="rId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4.xml"/><Relationship Id="rId8"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theme" Target="../theme/theme5.xml"/><Relationship Id="rId1" Type="http://schemas.openxmlformats.org/officeDocument/2006/relationships/slideLayout" Target="../slideLayouts/slideLayout148.xml"/><Relationship Id="rId4" Type="http://schemas.openxmlformats.org/officeDocument/2006/relationships/image" Target="../media/image32.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 Id="rId9"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1" r:id="rId15"/>
    <p:sldLayoutId id="2147484440" r:id="rId16"/>
    <p:sldLayoutId id="2147483760" r:id="rId17"/>
    <p:sldLayoutId id="2147483885" r:id="rId18"/>
    <p:sldLayoutId id="2147484007" r:id="rId19"/>
    <p:sldLayoutId id="2147483762" r:id="rId20"/>
    <p:sldLayoutId id="2147484152" r:id="rId21"/>
    <p:sldLayoutId id="2147484156" r:id="rId22"/>
    <p:sldLayoutId id="2147484304" r:id="rId23"/>
    <p:sldLayoutId id="2147484369" r:id="rId24"/>
    <p:sldLayoutId id="2147484209" r:id="rId25"/>
    <p:sldLayoutId id="2147484370" r:id="rId26"/>
    <p:sldLayoutId id="2147484371" r:id="rId27"/>
    <p:sldLayoutId id="2147484210" r:id="rId28"/>
    <p:sldLayoutId id="2147484372" r:id="rId29"/>
    <p:sldLayoutId id="2147484373" r:id="rId30"/>
    <p:sldLayoutId id="2147484211" r:id="rId31"/>
    <p:sldLayoutId id="2147484374" r:id="rId32"/>
    <p:sldLayoutId id="2147484375" r:id="rId33"/>
    <p:sldLayoutId id="2147484212" r:id="rId34"/>
    <p:sldLayoutId id="2147484376" r:id="rId35"/>
    <p:sldLayoutId id="2147484377" r:id="rId36"/>
    <p:sldLayoutId id="2147484213" r:id="rId37"/>
    <p:sldLayoutId id="2147484378" r:id="rId38"/>
    <p:sldLayoutId id="2147484379" r:id="rId39"/>
    <p:sldLayoutId id="2147484214" r:id="rId40"/>
    <p:sldLayoutId id="2147484380" r:id="rId41"/>
    <p:sldLayoutId id="2147484381" r:id="rId42"/>
    <p:sldLayoutId id="2147484305" r:id="rId43"/>
    <p:sldLayoutId id="2147484382" r:id="rId44"/>
    <p:sldLayoutId id="2147483847" r:id="rId4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s://arxiv.org/abs/1511.08458" TargetMode="External"/><Relationship Id="rId4" Type="http://schemas.openxmlformats.org/officeDocument/2006/relationships/hyperlink" Target="https://www.coursera.org/learn/convolutional-neural-network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youtube.com/watch?v=lnvI8stkPOU"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CNN based method (</a:t>
            </a:r>
            <a:r>
              <a:rPr lang="en-US" sz="1200" dirty="0" err="1">
                <a:latin typeface="Segoe UI Light" charset="0"/>
                <a:cs typeface="Segoe UI Light" charset="0"/>
              </a:rPr>
              <a:t>RADLogists</a:t>
            </a:r>
            <a:r>
              <a:rPr lang="en-US" sz="1200" dirty="0">
                <a:latin typeface="Segoe UI Light" charset="0"/>
                <a:cs typeface="Segoe UI Light" charset="0"/>
              </a:rPr>
              <a:t>) for personalized Covid-19 detection: three CT scans from a single Corona virus patient diagnosed by </a:t>
            </a:r>
            <a:r>
              <a:rPr lang="en-US" sz="1200" dirty="0" err="1">
                <a:latin typeface="Segoe UI Light" charset="0"/>
                <a:cs typeface="Segoe UI Light" charset="0"/>
              </a:rPr>
              <a:t>RADLogists</a:t>
            </a:r>
            <a:endParaRPr lang="en-DE" sz="1200" dirty="0">
              <a:latin typeface="Segoe UI Light" charset="0"/>
              <a:cs typeface="Segoe UI Light" charset="0"/>
            </a:endParaRPr>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dirty="0">
                <a:latin typeface="Segoe UI Light" charset="0"/>
                <a:cs typeface="Segoe UI Light" charset="0"/>
              </a:rPr>
              <a:t>Figure: </a:t>
            </a:r>
            <a:r>
              <a:rPr lang="en-US" sz="1200" dirty="0">
                <a:latin typeface="Segoe UI Light" charset="0"/>
                <a:cs typeface="Segoe UI Light" charset="0"/>
              </a:rPr>
              <a:t>Four COVID-19 lung CT scans at the top with corresponding colored maps showing Corona virus abnormalities at the bottom (Source: Megan </a:t>
            </a:r>
            <a:r>
              <a:rPr lang="en-US" sz="1200" dirty="0" err="1">
                <a:latin typeface="Segoe UI Light" charset="0"/>
                <a:cs typeface="Segoe UI Light" charset="0"/>
              </a:rPr>
              <a:t>Scudellari</a:t>
            </a:r>
            <a:r>
              <a:rPr lang="en-US" sz="1200" dirty="0">
                <a:latin typeface="Segoe UI Light" charset="0"/>
                <a:cs typeface="Segoe UI Light" charset="0"/>
              </a:rPr>
              <a:t>, IEEE Spectrum 2021).</a:t>
            </a:r>
            <a:endParaRPr lang="en-DE" sz="1200" dirty="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dirty="0">
                <a:ea typeface="+mn-ea"/>
              </a:rPr>
              <a:t>Figure: </a:t>
            </a:r>
            <a:r>
              <a:rPr lang="en-US" sz="1200" dirty="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dirty="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dirty="0">
                <a:ea typeface="+mn-ea"/>
              </a:rPr>
              <a:t>Figure: </a:t>
            </a:r>
            <a:r>
              <a:rPr lang="en-US" sz="1100" dirty="0"/>
              <a:t>Speech recognition (Anand &amp; Verma (2015)). Convolutional neural network is used to learn features from the audio data in order to classify emotions.</a:t>
            </a:r>
            <a:endParaRPr lang="en-DE" sz="1200" dirty="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984978" y="1148322"/>
            <a:ext cx="2329616" cy="3708994"/>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728720" y="2475433"/>
            <a:ext cx="1493649" cy="1295512"/>
          </a:xfrm>
          <a:prstGeom prst="rect">
            <a:avLst/>
          </a:prstGeom>
        </p:spPr>
      </p:pic>
      <p:sp>
        <p:nvSpPr>
          <p:cNvPr id="35" name="TextBox 34">
            <a:extLst>
              <a:ext uri="{FF2B5EF4-FFF2-40B4-BE49-F238E27FC236}">
                <a16:creationId xmlns:a16="http://schemas.microsoft.com/office/drawing/2014/main" id="{5F1F5C7B-DF84-8FB0-93B9-5F62033A6192}"/>
              </a:ext>
            </a:extLst>
          </p:cNvPr>
          <p:cNvSpPr txBox="1"/>
          <p:nvPr/>
        </p:nvSpPr>
        <p:spPr>
          <a:xfrm>
            <a:off x="691376" y="4987204"/>
            <a:ext cx="2618983"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 image is represented by an input tensor, for example with dimensions 10 × 10 × 3 (3 color channels). </a:t>
            </a:r>
            <a:endParaRPr lang="en-DE" sz="1600" dirty="0">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5937C810-9E49-8C3B-E1E0-60DF40E515FE}"/>
              </a:ext>
            </a:extLst>
          </p:cNvPr>
          <p:cNvSpPr txBox="1"/>
          <p:nvPr/>
        </p:nvSpPr>
        <p:spPr>
          <a:xfrm>
            <a:off x="3866578" y="4991355"/>
            <a:ext cx="1677695"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have a learnable filter of size 2.</a:t>
            </a:r>
            <a:endParaRPr lang="en-DE" sz="1600" dirty="0">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1AEC7E0B-50ED-94B8-B741-FCF027184EFD}"/>
              </a:ext>
            </a:extLst>
          </p:cNvPr>
          <p:cNvSpPr txBox="1"/>
          <p:nvPr/>
        </p:nvSpPr>
        <p:spPr>
          <a:xfrm>
            <a:off x="6786713" y="4983339"/>
            <a:ext cx="376939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Or alternatively a 2D visualization of a very tiny greyscale image</a:t>
            </a:r>
            <a:endParaRPr lang="en-DE" sz="1600" dirty="0">
              <a:latin typeface="Segoe UI Light" panose="020B0502040204020203" pitchFamily="34" charset="0"/>
              <a:cs typeface="Segoe UI Light" panose="020B0502040204020203" pitchFamily="34" charset="0"/>
            </a:endParaRPr>
          </a:p>
        </p:txBody>
      </p:sp>
      <p:pic>
        <p:nvPicPr>
          <p:cNvPr id="44" name="Picture 43">
            <a:extLst>
              <a:ext uri="{FF2B5EF4-FFF2-40B4-BE49-F238E27FC236}">
                <a16:creationId xmlns:a16="http://schemas.microsoft.com/office/drawing/2014/main" id="{B1EA0F9A-7452-A812-CD2F-93A600DEFBE9}"/>
              </a:ext>
            </a:extLst>
          </p:cNvPr>
          <p:cNvPicPr>
            <a:picLocks noChangeAspect="1"/>
          </p:cNvPicPr>
          <p:nvPr/>
        </p:nvPicPr>
        <p:blipFill>
          <a:blip r:embed="rId5"/>
          <a:stretch>
            <a:fillRect/>
          </a:stretch>
        </p:blipFill>
        <p:spPr>
          <a:xfrm>
            <a:off x="6715607" y="2224760"/>
            <a:ext cx="3840504" cy="2342100"/>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8" name="TextBox 7">
            <a:extLst>
              <a:ext uri="{FF2B5EF4-FFF2-40B4-BE49-F238E27FC236}">
                <a16:creationId xmlns:a16="http://schemas.microsoft.com/office/drawing/2014/main" id="{6A28A3F8-9F5D-76C6-9A7C-61C4FD5C8F35}"/>
              </a:ext>
            </a:extLst>
          </p:cNvPr>
          <p:cNvSpPr txBox="1"/>
          <p:nvPr/>
        </p:nvSpPr>
        <p:spPr>
          <a:xfrm>
            <a:off x="916720" y="4964055"/>
            <a:ext cx="478727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convolve the filter over the first spatial location, yielding a scalar value.</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9E855421-5CFE-EDD7-4A8C-0D33B0AB1113}"/>
              </a:ext>
            </a:extLst>
          </p:cNvPr>
          <p:cNvPicPr>
            <a:picLocks noChangeAspect="1"/>
          </p:cNvPicPr>
          <p:nvPr/>
        </p:nvPicPr>
        <p:blipFill>
          <a:blip r:embed="rId3"/>
          <a:stretch>
            <a:fillRect/>
          </a:stretch>
        </p:blipFill>
        <p:spPr>
          <a:xfrm>
            <a:off x="984978" y="1148322"/>
            <a:ext cx="4870622" cy="3666223"/>
          </a:xfrm>
          <a:prstGeom prst="rect">
            <a:avLst/>
          </a:prstGeom>
        </p:spPr>
      </p:pic>
      <p:pic>
        <p:nvPicPr>
          <p:cNvPr id="14" name="Picture 13">
            <a:extLst>
              <a:ext uri="{FF2B5EF4-FFF2-40B4-BE49-F238E27FC236}">
                <a16:creationId xmlns:a16="http://schemas.microsoft.com/office/drawing/2014/main" id="{CD233DE2-118D-2A58-7A51-5BA2E4986470}"/>
              </a:ext>
            </a:extLst>
          </p:cNvPr>
          <p:cNvPicPr>
            <a:picLocks noChangeAspect="1"/>
          </p:cNvPicPr>
          <p:nvPr/>
        </p:nvPicPr>
        <p:blipFill>
          <a:blip r:embed="rId4"/>
          <a:stretch>
            <a:fillRect/>
          </a:stretch>
        </p:blipFill>
        <p:spPr>
          <a:xfrm>
            <a:off x="6715607" y="2256590"/>
            <a:ext cx="3551137" cy="2043926"/>
          </a:xfrm>
          <a:prstGeom prst="rect">
            <a:avLst/>
          </a:prstGeom>
        </p:spPr>
      </p:pic>
      <p:sp>
        <p:nvSpPr>
          <p:cNvPr id="16" name="TextBox 15">
            <a:extLst>
              <a:ext uri="{FF2B5EF4-FFF2-40B4-BE49-F238E27FC236}">
                <a16:creationId xmlns:a16="http://schemas.microsoft.com/office/drawing/2014/main" id="{DD945FEE-9E6C-DF69-76B4-814B0090EA45}"/>
              </a:ext>
            </a:extLst>
          </p:cNvPr>
          <p:cNvSpPr txBox="1"/>
          <p:nvPr/>
        </p:nvSpPr>
        <p:spPr>
          <a:xfrm>
            <a:off x="6786713" y="4983339"/>
            <a:ext cx="376939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This is just matrix multiplication again…</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751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830FFC90-ADD9-CF6C-ADA6-DAFF99626583}"/>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we shift the filter to the next spatial location.</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A282204-D1B8-D84E-75CC-A8EE827A6F39}"/>
              </a:ext>
            </a:extLst>
          </p:cNvPr>
          <p:cNvPicPr>
            <a:picLocks noChangeAspect="1"/>
          </p:cNvPicPr>
          <p:nvPr/>
        </p:nvPicPr>
        <p:blipFill>
          <a:blip r:embed="rId3"/>
          <a:stretch>
            <a:fillRect/>
          </a:stretch>
        </p:blipFill>
        <p:spPr>
          <a:xfrm>
            <a:off x="984978" y="1053296"/>
            <a:ext cx="4574123" cy="3910759"/>
          </a:xfrm>
          <a:prstGeom prst="rect">
            <a:avLst/>
          </a:prstGeom>
        </p:spPr>
      </p:pic>
      <p:pic>
        <p:nvPicPr>
          <p:cNvPr id="14" name="Picture 13">
            <a:extLst>
              <a:ext uri="{FF2B5EF4-FFF2-40B4-BE49-F238E27FC236}">
                <a16:creationId xmlns:a16="http://schemas.microsoft.com/office/drawing/2014/main" id="{13FE5B14-D93A-5693-4635-B062A49B73C7}"/>
              </a:ext>
            </a:extLst>
          </p:cNvPr>
          <p:cNvPicPr>
            <a:picLocks noChangeAspect="1"/>
          </p:cNvPicPr>
          <p:nvPr/>
        </p:nvPicPr>
        <p:blipFill>
          <a:blip r:embed="rId4"/>
          <a:stretch>
            <a:fillRect/>
          </a:stretch>
        </p:blipFill>
        <p:spPr>
          <a:xfrm>
            <a:off x="6625399" y="2261096"/>
            <a:ext cx="4266378" cy="2114831"/>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DD718037-8A75-AF17-8B7A-4F77E41C3906}"/>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the next…</a:t>
            </a:r>
            <a:endParaRPr lang="en-DE" sz="1600"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EE3D1791-9022-5C05-6518-096A783C0827}"/>
              </a:ext>
            </a:extLst>
          </p:cNvPr>
          <p:cNvPicPr>
            <a:picLocks noChangeAspect="1"/>
          </p:cNvPicPr>
          <p:nvPr/>
        </p:nvPicPr>
        <p:blipFill>
          <a:blip r:embed="rId3"/>
          <a:stretch>
            <a:fillRect/>
          </a:stretch>
        </p:blipFill>
        <p:spPr>
          <a:xfrm>
            <a:off x="963020" y="1226916"/>
            <a:ext cx="4489219" cy="3737139"/>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5DDF0F35-1A3C-0646-A897-0A9030B83131}"/>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so on…</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52018830-6346-1EA5-6510-2543B4FD1A01}"/>
              </a:ext>
            </a:extLst>
          </p:cNvPr>
          <p:cNvPicPr>
            <a:picLocks noChangeAspect="1"/>
          </p:cNvPicPr>
          <p:nvPr/>
        </p:nvPicPr>
        <p:blipFill>
          <a:blip r:embed="rId3"/>
          <a:stretch>
            <a:fillRect/>
          </a:stretch>
        </p:blipFill>
        <p:spPr>
          <a:xfrm>
            <a:off x="1068214" y="1226916"/>
            <a:ext cx="4384025" cy="3631213"/>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dirty="0">
                  <a:solidFill>
                    <a:srgbClr val="FF5800"/>
                  </a:solidFill>
                  <a:latin typeface="Segoe UI Light"/>
                  <a:ea typeface="Segoe UI Light"/>
                  <a:cs typeface="Segoe UI Light"/>
                </a:rPr>
                <a:t>Nesli</a:t>
              </a:r>
              <a:endParaRPr lang="en-US" sz="1600" b="0" i="0" u="none" strike="noStrike" kern="1200" cap="none" spc="0" baseline="0" dirty="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dirty="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Sebastian</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Kavita</a:t>
              </a:r>
              <a:endParaRPr lang="en-US" sz="1600" kern="0" dirty="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Laura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Xiang</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Model Interpretability</a:t>
              </a: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Sahana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dirty="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6" name="TextBox 5">
            <a:extLst>
              <a:ext uri="{FF2B5EF4-FFF2-40B4-BE49-F238E27FC236}">
                <a16:creationId xmlns:a16="http://schemas.microsoft.com/office/drawing/2014/main" id="{3A493AA5-4662-128B-AD70-33CE7C50F375}"/>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Finally, we obtain an output feature map.</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E0A9FA29-FA16-06B0-6EFA-21AF778AFEE4}"/>
              </a:ext>
            </a:extLst>
          </p:cNvPr>
          <p:cNvPicPr>
            <a:picLocks noChangeAspect="1"/>
          </p:cNvPicPr>
          <p:nvPr/>
        </p:nvPicPr>
        <p:blipFill>
          <a:blip r:embed="rId3"/>
          <a:stretch>
            <a:fillRect/>
          </a:stretch>
        </p:blipFill>
        <p:spPr>
          <a:xfrm>
            <a:off x="932425" y="1246748"/>
            <a:ext cx="4730036" cy="3631213"/>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B1D0EBD6-9DC2-AD20-9C82-02A560DC7FDB}"/>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do the same with a second filter to get a second output feature map. This filter learns something different from the image.</a:t>
            </a:r>
            <a:endParaRPr lang="en-DE" sz="1600" dirty="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244CACB8-7132-6E7A-F163-E6D6A199C7B7}"/>
              </a:ext>
            </a:extLst>
          </p:cNvPr>
          <p:cNvPicPr>
            <a:picLocks noChangeAspect="1"/>
          </p:cNvPicPr>
          <p:nvPr/>
        </p:nvPicPr>
        <p:blipFill>
          <a:blip r:embed="rId3"/>
          <a:stretch>
            <a:fillRect/>
          </a:stretch>
        </p:blipFill>
        <p:spPr>
          <a:xfrm>
            <a:off x="1000340" y="1382769"/>
            <a:ext cx="4567084" cy="3462719"/>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24136B35-6AF1-294E-2330-BE26E902481A}"/>
              </a:ext>
            </a:extLst>
          </p:cNvPr>
          <p:cNvPicPr>
            <a:picLocks noChangeAspect="1"/>
          </p:cNvPicPr>
          <p:nvPr/>
        </p:nvPicPr>
        <p:blipFill>
          <a:blip r:embed="rId3"/>
          <a:stretch>
            <a:fillRect/>
          </a:stretch>
        </p:blipFill>
        <p:spPr>
          <a:xfrm>
            <a:off x="1000340" y="1384190"/>
            <a:ext cx="5388885" cy="3530894"/>
          </a:xfrm>
          <a:prstGeom prst="rect">
            <a:avLst/>
          </a:prstGeom>
        </p:spPr>
      </p:pic>
      <p:sp>
        <p:nvSpPr>
          <p:cNvPr id="7" name="TextBox 6">
            <a:extLst>
              <a:ext uri="{FF2B5EF4-FFF2-40B4-BE49-F238E27FC236}">
                <a16:creationId xmlns:a16="http://schemas.microsoft.com/office/drawing/2014/main" id="{E8F6291E-40C4-C9E8-E6F6-A59602BDBD0D}"/>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maps together yield us a “new image” with dim h x w x N. We actually append them to a new tensor with depth = # filters.</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700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A5B96ACC-21EB-7111-0FF6-C8EC2F77459B}"/>
              </a:ext>
            </a:extLst>
          </p:cNvPr>
          <p:cNvPicPr>
            <a:picLocks noChangeAspect="1"/>
          </p:cNvPicPr>
          <p:nvPr/>
        </p:nvPicPr>
        <p:blipFill>
          <a:blip r:embed="rId3"/>
          <a:stretch>
            <a:fillRect/>
          </a:stretch>
        </p:blipFill>
        <p:spPr>
          <a:xfrm>
            <a:off x="916720" y="1389063"/>
            <a:ext cx="5588252" cy="3360025"/>
          </a:xfrm>
          <a:prstGeom prst="rect">
            <a:avLst/>
          </a:prstGeom>
        </p:spPr>
      </p:pic>
      <p:sp>
        <p:nvSpPr>
          <p:cNvPr id="7" name="TextBox 6">
            <a:extLst>
              <a:ext uri="{FF2B5EF4-FFF2-40B4-BE49-F238E27FC236}">
                <a16:creationId xmlns:a16="http://schemas.microsoft.com/office/drawing/2014/main" id="{260D3ED3-4642-9EDB-0B04-28E64A63DED3}"/>
              </a:ext>
            </a:extLst>
          </p:cNvPr>
          <p:cNvSpPr txBox="1"/>
          <p:nvPr/>
        </p:nvSpPr>
        <p:spPr>
          <a:xfrm>
            <a:off x="916720" y="4964055"/>
            <a:ext cx="327331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 entries will then be activated via an activation function (e.g. </a:t>
            </a:r>
            <a:r>
              <a:rPr lang="en-US" sz="1600" dirty="0" err="1">
                <a:latin typeface="Segoe UI Light" panose="020B0502040204020203" pitchFamily="34" charset="0"/>
                <a:cs typeface="Segoe UI Light" panose="020B0502040204020203" pitchFamily="34" charset="0"/>
              </a:rPr>
              <a:t>ReLU</a:t>
            </a:r>
            <a:r>
              <a:rPr lang="en-US" sz="1600" dirty="0">
                <a:latin typeface="Segoe UI Light" panose="020B0502040204020203" pitchFamily="34" charset="0"/>
                <a:cs typeface="Segoe UI Light" panose="020B0502040204020203" pitchFamily="34" charset="0"/>
              </a:rPr>
              <a:t>), just like in a fully connected neural network.</a:t>
            </a:r>
            <a:endParaRPr lang="en-DE" sz="1600" dirty="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CBF88AF-934A-61DE-F5ED-D3A899F2F97C}"/>
              </a:ext>
            </a:extLst>
          </p:cNvPr>
          <p:cNvSpPr txBox="1"/>
          <p:nvPr/>
        </p:nvSpPr>
        <p:spPr>
          <a:xfrm>
            <a:off x="4446332" y="4964055"/>
            <a:ext cx="355563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One may use pooling operations to </a:t>
            </a:r>
            <a:r>
              <a:rPr lang="en-US" sz="1600" dirty="0" err="1">
                <a:latin typeface="Segoe UI Light" panose="020B0502040204020203" pitchFamily="34" charset="0"/>
                <a:cs typeface="Segoe UI Light" panose="020B0502040204020203" pitchFamily="34" charset="0"/>
              </a:rPr>
              <a:t>downsample</a:t>
            </a:r>
            <a:r>
              <a:rPr lang="en-US" sz="1600" dirty="0">
                <a:latin typeface="Segoe UI Light" panose="020B0502040204020203" pitchFamily="34" charset="0"/>
                <a:cs typeface="Segoe UI Light" panose="020B0502040204020203" pitchFamily="34" charset="0"/>
              </a:rPr>
              <a:t> the dimensions of the feature maps. Pooling is applied on each feature map independently.</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26293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B0CBFB02-CB0A-FF39-A342-6D1299EE1899}"/>
              </a:ext>
            </a:extLst>
          </p:cNvPr>
          <p:cNvSpPr txBox="1"/>
          <p:nvPr/>
        </p:nvSpPr>
        <p:spPr>
          <a:xfrm>
            <a:off x="1236690" y="4369342"/>
            <a:ext cx="3659401" cy="160043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Many of these layers can be placed successively, to extract even more complex features. The second Conv Layer gets the feature maps from the first Conv Layer as input.</a:t>
            </a:r>
          </a:p>
          <a:p>
            <a:endParaRPr lang="en-DE"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79C66671-789F-3486-4BCB-06421B7A1557}"/>
              </a:ext>
            </a:extLst>
          </p:cNvPr>
          <p:cNvPicPr>
            <a:picLocks noChangeAspect="1"/>
          </p:cNvPicPr>
          <p:nvPr/>
        </p:nvPicPr>
        <p:blipFill>
          <a:blip r:embed="rId3"/>
          <a:stretch>
            <a:fillRect/>
          </a:stretch>
        </p:blipFill>
        <p:spPr>
          <a:xfrm>
            <a:off x="1236690" y="2586917"/>
            <a:ext cx="7079593" cy="1684166"/>
          </a:xfrm>
          <a:prstGeom prst="rect">
            <a:avLst/>
          </a:prstGeom>
        </p:spPr>
      </p:pic>
      <p:sp>
        <p:nvSpPr>
          <p:cNvPr id="11" name="TextBox 10">
            <a:extLst>
              <a:ext uri="{FF2B5EF4-FFF2-40B4-BE49-F238E27FC236}">
                <a16:creationId xmlns:a16="http://schemas.microsoft.com/office/drawing/2014/main" id="{7E1FD690-2888-5503-DFDB-913EDFA7BE6D}"/>
              </a:ext>
            </a:extLst>
          </p:cNvPr>
          <p:cNvSpPr txBox="1"/>
          <p:nvPr/>
        </p:nvSpPr>
        <p:spPr>
          <a:xfrm>
            <a:off x="5058265" y="4369342"/>
            <a:ext cx="3659401" cy="1323439"/>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feature maps of the final Conv Layer are flattened (into a vector) and fed into a fully connected layer which, in turn, is followed by more fully connected layers to finally obtain the output.</a:t>
            </a:r>
            <a:endParaRPr lang="en-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Deep Learning for Computer Vision </a:t>
            </a:r>
            <a:r>
              <a:rPr lang="en-US" sz="1800" dirty="0" err="1">
                <a:hlinkClick r:id="rId3"/>
              </a:rPr>
              <a:t>Standford</a:t>
            </a:r>
            <a:r>
              <a:rPr lang="en-US" sz="1800" dirty="0">
                <a:hlinkClick r:id="rId3"/>
              </a:rPr>
              <a:t> Course</a:t>
            </a:r>
            <a:endParaRPr lang="en-US" sz="1800" dirty="0"/>
          </a:p>
          <a:p>
            <a:pPr marL="342900" indent="-342900">
              <a:buFont typeface="Arial" panose="020B0604020202020204" pitchFamily="34" charset="0"/>
              <a:buChar char="•"/>
            </a:pPr>
            <a:r>
              <a:rPr lang="en-US" sz="1800" dirty="0">
                <a:hlinkClick r:id="rId4"/>
              </a:rPr>
              <a:t>Convolutional Neural Networks Coursera Course</a:t>
            </a:r>
            <a:endParaRPr lang="en-US" sz="1800" dirty="0"/>
          </a:p>
          <a:p>
            <a:pPr marL="342900" indent="-342900">
              <a:buFont typeface="Arial" panose="020B0604020202020204" pitchFamily="34" charset="0"/>
              <a:buChar char="•"/>
            </a:pPr>
            <a:r>
              <a:rPr lang="en-US" sz="1800" dirty="0">
                <a:hlinkClick r:id="rId5"/>
              </a:rPr>
              <a:t>An Introduction to Convolutional Neural Networks Paper</a:t>
            </a:r>
            <a:endParaRPr lang="en-US" sz="1600" dirty="0"/>
          </a:p>
        </p:txBody>
      </p:sp>
    </p:spTree>
    <p:extLst>
      <p:ext uri="{BB962C8B-B14F-4D97-AF65-F5344CB8AC3E}">
        <p14:creationId xmlns:p14="http://schemas.microsoft.com/office/powerpoint/2010/main" val="14520127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Natural Language Processing (NLP)</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2" name="Rectangle 1">
            <a:extLst>
              <a:ext uri="{FF2B5EF4-FFF2-40B4-BE49-F238E27FC236}">
                <a16:creationId xmlns:a16="http://schemas.microsoft.com/office/drawing/2014/main" id="{7A44AC19-A402-A9EA-AA0B-1C8266B31D1E}"/>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3959282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31757578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Graph Neural Networks (GNNs)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Resources</a:t>
            </a:r>
            <a:endParaRPr lang="en-DE" dirty="0"/>
          </a:p>
        </p:txBody>
      </p:sp>
    </p:spTree>
    <p:extLst>
      <p:ext uri="{BB962C8B-B14F-4D97-AF65-F5344CB8AC3E}">
        <p14:creationId xmlns:p14="http://schemas.microsoft.com/office/powerpoint/2010/main" val="2446010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Neural Networks Overview</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dirty="0"/>
              <a:t>So far we have seen deep learning for tabular structured data (fully connected neural networks), grid structured data (convolutional neural networks), sequence data (recurrent neural networks, transformers). Graph Neural Networks operate on graph-structured data</a:t>
            </a:r>
          </a:p>
          <a:p>
            <a:pPr marL="342900" indent="-342900">
              <a:buFont typeface="Arial" panose="020B0604020202020204" pitchFamily="34" charset="0"/>
              <a:buChar char="•"/>
            </a:pPr>
            <a:r>
              <a:rPr lang="en-US" sz="1600" dirty="0"/>
              <a:t>One big difference between GNNs and conventional neural networks is that we explicitly model relationships between data examples and don’t have an </a:t>
            </a:r>
            <a:r>
              <a:rPr lang="en-US" sz="1600" dirty="0" err="1"/>
              <a:t>i.i.d.</a:t>
            </a:r>
            <a:r>
              <a:rPr lang="en-US" sz="1600" dirty="0"/>
              <a:t> assumption of examples. The technical term that is used is that we have a relational inductive bias</a:t>
            </a:r>
          </a:p>
          <a:p>
            <a:pPr marL="342900" indent="-342900">
              <a:buFont typeface="Arial" panose="020B0604020202020204" pitchFamily="34" charset="0"/>
              <a:buChar char="•"/>
            </a:pPr>
            <a:r>
              <a:rPr lang="en-US" sz="1600" dirty="0"/>
              <a:t>Lots of datasets can be naturally represented as graphs</a:t>
            </a:r>
          </a:p>
          <a:p>
            <a:pPr marL="1028700" lvl="1" indent="-342900">
              <a:buFont typeface="Arial" panose="020B0604020202020204" pitchFamily="34" charset="0"/>
              <a:buChar char="•"/>
            </a:pPr>
            <a:r>
              <a:rPr lang="en-US" sz="1400" dirty="0"/>
              <a:t>Chemical molecules</a:t>
            </a:r>
          </a:p>
          <a:p>
            <a:pPr marL="1028700" lvl="1" indent="-342900">
              <a:buFont typeface="Arial" panose="020B0604020202020204" pitchFamily="34" charset="0"/>
              <a:buChar char="•"/>
            </a:pPr>
            <a:r>
              <a:rPr lang="en-US" sz="1400" dirty="0"/>
              <a:t>3D vision</a:t>
            </a:r>
          </a:p>
          <a:p>
            <a:pPr marL="1028700" lvl="1" indent="-342900">
              <a:buFont typeface="Arial" panose="020B0604020202020204" pitchFamily="34" charset="0"/>
              <a:buChar char="•"/>
            </a:pPr>
            <a:r>
              <a:rPr lang="en-US" sz="1400" dirty="0"/>
              <a:t>Social networks</a:t>
            </a:r>
          </a:p>
          <a:p>
            <a:pPr marL="1028700" lvl="1" indent="-342900">
              <a:buFont typeface="Arial" panose="020B0604020202020204" pitchFamily="34" charset="0"/>
              <a:buChar char="•"/>
            </a:pPr>
            <a:r>
              <a:rPr lang="en-US" sz="1400" dirty="0"/>
              <a:t>Telecommunication networks</a:t>
            </a:r>
          </a:p>
          <a:p>
            <a:pPr marL="1028700" lvl="1" indent="-342900">
              <a:buFont typeface="Arial" panose="020B0604020202020204" pitchFamily="34" charset="0"/>
              <a:buChar char="•"/>
            </a:pPr>
            <a:r>
              <a:rPr lang="en-US" sz="1400" dirty="0"/>
              <a:t>Logistics</a:t>
            </a:r>
          </a:p>
          <a:p>
            <a:pPr marL="1028700" lvl="1" indent="-342900">
              <a:buFont typeface="Arial" panose="020B0604020202020204" pitchFamily="34" charset="0"/>
              <a:buChar char="•"/>
            </a:pPr>
            <a:r>
              <a:rPr lang="en-US" sz="1400" dirty="0"/>
              <a:t>User-item relationships in recommender systems</a:t>
            </a:r>
          </a:p>
          <a:p>
            <a:pPr marL="1028700" lvl="1" indent="-342900">
              <a:buFont typeface="Arial" panose="020B0604020202020204" pitchFamily="34" charset="0"/>
              <a:buChar char="•"/>
            </a:pPr>
            <a:r>
              <a:rPr lang="en-US" sz="1400" dirty="0"/>
              <a:t>…</a:t>
            </a:r>
          </a:p>
          <a:p>
            <a:pPr marL="342900" indent="-342900">
              <a:buFont typeface="Arial" panose="020B0604020202020204" pitchFamily="34" charset="0"/>
              <a:buChar char="•"/>
            </a:pPr>
            <a:r>
              <a:rPr lang="en-US" sz="1600" dirty="0"/>
              <a:t>Other data can also be represented as graphs</a:t>
            </a:r>
          </a:p>
          <a:p>
            <a:pPr marL="1028700" lvl="1" indent="-342900">
              <a:buFont typeface="Arial" panose="020B0604020202020204" pitchFamily="34" charset="0"/>
              <a:buChar char="•"/>
            </a:pPr>
            <a:r>
              <a:rPr lang="en-US" sz="1400" dirty="0"/>
              <a:t>Images</a:t>
            </a:r>
          </a:p>
          <a:p>
            <a:pPr marL="1028700" lvl="1" indent="-342900">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0A5500DE-706C-490B-14EB-56CCA8AEA0C2}"/>
              </a:ext>
            </a:extLst>
          </p:cNvPr>
          <p:cNvPicPr>
            <a:picLocks noChangeAspect="1"/>
          </p:cNvPicPr>
          <p:nvPr/>
        </p:nvPicPr>
        <p:blipFill>
          <a:blip r:embed="rId3"/>
          <a:stretch>
            <a:fillRect/>
          </a:stretch>
        </p:blipFill>
        <p:spPr>
          <a:xfrm>
            <a:off x="5950181" y="3450731"/>
            <a:ext cx="5699671" cy="1791182"/>
          </a:xfrm>
          <a:prstGeom prst="rect">
            <a:avLst/>
          </a:prstGeom>
        </p:spPr>
      </p:pic>
    </p:spTree>
    <p:extLst>
      <p:ext uri="{BB962C8B-B14F-4D97-AF65-F5344CB8AC3E}">
        <p14:creationId xmlns:p14="http://schemas.microsoft.com/office/powerpoint/2010/main" val="2606418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Computer Vision (CV)</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Example Applications, Convolutional Neural Networks, Resources</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What is a Graph?</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p:txBody>
          <a:bodyPr/>
          <a:lstStyle/>
          <a:p>
            <a:r>
              <a:rPr lang="en-US" dirty="0"/>
              <a:t>A graph G can be defined as G = (V, E), where V is the set of nodes, and E are the edges between them.</a:t>
            </a:r>
            <a:endParaRPr lang="en-DE" dirty="0"/>
          </a:p>
        </p:txBody>
      </p:sp>
      <p:pic>
        <p:nvPicPr>
          <p:cNvPr id="7" name="Picture 6">
            <a:extLst>
              <a:ext uri="{FF2B5EF4-FFF2-40B4-BE49-F238E27FC236}">
                <a16:creationId xmlns:a16="http://schemas.microsoft.com/office/drawing/2014/main" id="{5308277D-D0CA-138A-234D-275D015BCB8C}"/>
              </a:ext>
            </a:extLst>
          </p:cNvPr>
          <p:cNvPicPr>
            <a:picLocks noChangeAspect="1"/>
          </p:cNvPicPr>
          <p:nvPr/>
        </p:nvPicPr>
        <p:blipFill>
          <a:blip r:embed="rId3"/>
          <a:stretch>
            <a:fillRect/>
          </a:stretch>
        </p:blipFill>
        <p:spPr>
          <a:xfrm>
            <a:off x="2877009" y="2758382"/>
            <a:ext cx="1646063" cy="1341236"/>
          </a:xfrm>
          <a:prstGeom prst="rect">
            <a:avLst/>
          </a:prstGeom>
        </p:spPr>
      </p:pic>
      <p:pic>
        <p:nvPicPr>
          <p:cNvPr id="8" name="Picture 7">
            <a:extLst>
              <a:ext uri="{FF2B5EF4-FFF2-40B4-BE49-F238E27FC236}">
                <a16:creationId xmlns:a16="http://schemas.microsoft.com/office/drawing/2014/main" id="{2CFEAA79-EDC3-259C-251C-3597FA0EFCFB}"/>
              </a:ext>
            </a:extLst>
          </p:cNvPr>
          <p:cNvPicPr>
            <a:picLocks noChangeAspect="1"/>
          </p:cNvPicPr>
          <p:nvPr/>
        </p:nvPicPr>
        <p:blipFill>
          <a:blip r:embed="rId4"/>
          <a:stretch>
            <a:fillRect/>
          </a:stretch>
        </p:blipFill>
        <p:spPr>
          <a:xfrm>
            <a:off x="6701312" y="2758963"/>
            <a:ext cx="4202040" cy="3274773"/>
          </a:xfrm>
          <a:prstGeom prst="rect">
            <a:avLst/>
          </a:prstGeom>
        </p:spPr>
      </p:pic>
    </p:spTree>
    <p:extLst>
      <p:ext uri="{BB962C8B-B14F-4D97-AF65-F5344CB8AC3E}">
        <p14:creationId xmlns:p14="http://schemas.microsoft.com/office/powerpoint/2010/main" val="15309525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A Gentle Introduction to Graph Neural Networks on Distill</a:t>
            </a:r>
            <a:endParaRPr lang="en-US" sz="1800" dirty="0">
              <a:hlinkClick r:id="rId4"/>
            </a:endParaRPr>
          </a:p>
          <a:p>
            <a:pPr marL="342900" indent="-342900">
              <a:buFont typeface="Arial" panose="020B0604020202020204" pitchFamily="34" charset="0"/>
              <a:buChar char="•"/>
            </a:pPr>
            <a:r>
              <a:rPr lang="en-US" sz="1800" dirty="0">
                <a:hlinkClick r:id="rId4"/>
              </a:rPr>
              <a:t>Podcast with Matthias Fey, creator of the </a:t>
            </a:r>
            <a:r>
              <a:rPr lang="en-US" sz="1800" dirty="0" err="1">
                <a:hlinkClick r:id="rId4"/>
              </a:rPr>
              <a:t>PyTorch</a:t>
            </a:r>
            <a:r>
              <a:rPr lang="en-US" sz="1800" dirty="0">
                <a:hlinkClick r:id="rId4"/>
              </a:rPr>
              <a:t> Geometric library</a:t>
            </a:r>
            <a:endParaRPr lang="en-US" sz="1600" dirty="0"/>
          </a:p>
        </p:txBody>
      </p:sp>
    </p:spTree>
    <p:extLst>
      <p:ext uri="{BB962C8B-B14F-4D97-AF65-F5344CB8AC3E}">
        <p14:creationId xmlns:p14="http://schemas.microsoft.com/office/powerpoint/2010/main" val="18900773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Recommender Systems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7C379A70-8F0D-9D85-611D-521CE2268606}"/>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2032176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9549443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Generative Adversarial Networks (GANs)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9FA954AB-3B03-926F-7B97-4B4BF1857652}"/>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1836670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334391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Reinforcement Learning (Deep RL)</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662F7EAA-328F-5CF6-7639-20DE65B4C5B8}"/>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0799487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37873462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Model Interpretability</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67D7F86E-328E-7EBE-7AF7-365E8C18CD13}"/>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3563241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901767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Overview</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Computer Vision is defined as </a:t>
            </a:r>
            <a:r>
              <a:rPr lang="en-US" sz="1800" b="1" dirty="0"/>
              <a:t>the field of study that seeks to develop techniques to help computers “see” and understand the content of digital images (incl. videos)</a:t>
            </a:r>
            <a:r>
              <a:rPr lang="en-US" sz="1800" dirty="0"/>
              <a:t>. At an abstract level, the goal of computer vision problems is to </a:t>
            </a:r>
            <a:r>
              <a:rPr lang="en-US" sz="1800" b="1" dirty="0"/>
              <a:t>use the observed image data to infer something about the world</a:t>
            </a:r>
            <a:r>
              <a:rPr lang="en-US" sz="1800" dirty="0"/>
              <a:t>. (</a:t>
            </a:r>
            <a:r>
              <a:rPr lang="en-US" sz="1800" dirty="0">
                <a:hlinkClick r:id="rId3"/>
              </a:rPr>
              <a:t>https://machinelearningmastery.com/what-is-computer-vision/</a:t>
            </a:r>
            <a:r>
              <a:rPr lang="en-US" sz="1800" dirty="0"/>
              <a:t>).</a:t>
            </a:r>
          </a:p>
          <a:p>
            <a:pPr marL="342900" indent="-342900">
              <a:buFont typeface="Arial" panose="020B0604020202020204" pitchFamily="34" charset="0"/>
              <a:buChar char="•"/>
            </a:pPr>
            <a:r>
              <a:rPr lang="en-US" sz="1800" dirty="0"/>
              <a:t>Typically, developed </a:t>
            </a:r>
            <a:r>
              <a:rPr lang="en-US" sz="1800" b="1" dirty="0"/>
              <a:t>methods attempt to reproduce the capability of human vision</a:t>
            </a:r>
            <a:r>
              <a:rPr lang="en-US" sz="1800" dirty="0"/>
              <a:t>. As such it can be called a </a:t>
            </a:r>
            <a:r>
              <a:rPr lang="en-US" sz="1800" b="1" dirty="0"/>
              <a:t>subfield of artificial intelligence</a:t>
            </a:r>
            <a:r>
              <a:rPr lang="en-US" sz="1800" dirty="0"/>
              <a:t>.</a:t>
            </a:r>
          </a:p>
          <a:p>
            <a:pPr marL="342900" indent="-342900">
              <a:buFont typeface="Arial" panose="020B0604020202020204" pitchFamily="34" charset="0"/>
              <a:buChar char="•"/>
            </a:pPr>
            <a:r>
              <a:rPr lang="en-US" sz="1800" b="1" dirty="0"/>
              <a:t>Vision is trivially solved by even very young children, but it is surprisingly challenging for computers </a:t>
            </a:r>
            <a:r>
              <a:rPr lang="en-US" sz="1800" dirty="0"/>
              <a:t>to deal with the complexity of a dynamic and nearly infinitely varying physical world.</a:t>
            </a:r>
          </a:p>
          <a:p>
            <a:pPr marL="1028700" lvl="1" indent="-342900">
              <a:buFont typeface="Arial" panose="020B0604020202020204" pitchFamily="34" charset="0"/>
              <a:buChar char="•"/>
            </a:pPr>
            <a:r>
              <a:rPr lang="en-US" sz="1600" dirty="0"/>
              <a:t>One of the reasons is that we don’t have a strong grasp of how biological vision works (like with pretty much everything that involves the brain).</a:t>
            </a:r>
          </a:p>
          <a:p>
            <a:pPr marL="1028700" lvl="1" indent="-342900">
              <a:buFont typeface="Arial" panose="020B0604020202020204" pitchFamily="34" charset="0"/>
              <a:buChar char="•"/>
            </a:pPr>
            <a:r>
              <a:rPr lang="en-US" sz="1600" dirty="0"/>
              <a:t>Another reason is that humans collect context over their lifetimes which informs human vision but is not yet adequately reflected in computer vision systems.</a:t>
            </a:r>
          </a:p>
          <a:p>
            <a:pPr marL="342900" indent="-342900">
              <a:buFont typeface="Arial" panose="020B0604020202020204" pitchFamily="34" charset="0"/>
              <a:buChar char="•"/>
            </a:pPr>
            <a:r>
              <a:rPr lang="en-US" sz="1800" dirty="0"/>
              <a:t>While there are still many challenges to be solved in Computer Vision, </a:t>
            </a:r>
            <a:r>
              <a:rPr lang="en-US" sz="1800" b="1" dirty="0"/>
              <a:t>deep learning has taken over the field</a:t>
            </a:r>
            <a:r>
              <a:rPr lang="en-US" sz="1800" dirty="0"/>
              <a:t>, rendering traditional statistical and ML approaches practically irrelevant.</a:t>
            </a:r>
          </a:p>
          <a:p>
            <a:pPr marL="1028700" lvl="1" indent="-342900">
              <a:buFont typeface="Arial" panose="020B0604020202020204" pitchFamily="34" charset="0"/>
              <a:buChar char="•"/>
            </a:pPr>
            <a:r>
              <a:rPr lang="en-US" sz="1600" dirty="0"/>
              <a:t>With deep learning, constrained problems can be easily solved.</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How is Computer Vision Useful?</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dirty="0"/>
              <a:t>Indexing and searching images and videos</a:t>
            </a:r>
          </a:p>
          <a:p>
            <a:pPr marL="1028700" lvl="1" indent="-342900">
              <a:buFont typeface="Arial" panose="020B0604020202020204" pitchFamily="34" charset="0"/>
              <a:buChar char="•"/>
            </a:pPr>
            <a:r>
              <a:rPr lang="en-US" dirty="0"/>
              <a:t>Optical character recognition (OCR)</a:t>
            </a:r>
          </a:p>
          <a:p>
            <a:pPr marL="1028700" lvl="1" indent="-342900">
              <a:buFont typeface="Arial" panose="020B0604020202020204" pitchFamily="34" charset="0"/>
              <a:buChar char="•"/>
            </a:pPr>
            <a:r>
              <a:rPr lang="en-US" dirty="0"/>
              <a:t>Robot navigation</a:t>
            </a:r>
          </a:p>
          <a:p>
            <a:pPr marL="1028700" lvl="1" indent="-342900">
              <a:buFont typeface="Arial" panose="020B0604020202020204" pitchFamily="34" charset="0"/>
              <a:buChar char="•"/>
            </a:pPr>
            <a:r>
              <a:rPr lang="en-US" dirty="0"/>
              <a:t>Industrial inspection and maintenance</a:t>
            </a:r>
          </a:p>
          <a:p>
            <a:pPr marL="1028700" lvl="1" indent="-342900">
              <a:buFont typeface="Arial" panose="020B0604020202020204" pitchFamily="34" charset="0"/>
              <a:buChar char="•"/>
            </a:pPr>
            <a:r>
              <a:rPr lang="en-US" dirty="0"/>
              <a:t>Automated retail checkouts</a:t>
            </a:r>
          </a:p>
          <a:p>
            <a:pPr marL="1028700" lvl="1" indent="-342900">
              <a:buFont typeface="Arial" panose="020B0604020202020204" pitchFamily="34" charset="0"/>
              <a:buChar char="•"/>
            </a:pPr>
            <a:r>
              <a:rPr lang="en-US" dirty="0"/>
              <a:t>Medical imaging</a:t>
            </a:r>
          </a:p>
          <a:p>
            <a:pPr marL="1028700" lvl="1" indent="-342900">
              <a:buFont typeface="Arial" panose="020B0604020202020204" pitchFamily="34" charset="0"/>
              <a:buChar char="•"/>
            </a:pPr>
            <a:r>
              <a:rPr lang="en-US" dirty="0"/>
              <a:t>Autonomous driving and automotive safety</a:t>
            </a:r>
          </a:p>
          <a:p>
            <a:pPr marL="1028700" lvl="1" indent="-342900">
              <a:buFont typeface="Arial" panose="020B0604020202020204" pitchFamily="34" charset="0"/>
              <a:buChar char="•"/>
            </a:pPr>
            <a:r>
              <a:rPr lang="en-US" dirty="0"/>
              <a:t>Surveillance and military intelligence</a:t>
            </a:r>
          </a:p>
          <a:p>
            <a:pPr marL="1028700" lvl="1" indent="-342900">
              <a:buFont typeface="Arial" panose="020B0604020202020204" pitchFamily="34" charset="0"/>
              <a:buChar char="•"/>
            </a:pPr>
            <a:r>
              <a:rPr lang="en-US" dirty="0"/>
              <a:t>Human computer interaction</a:t>
            </a:r>
          </a:p>
          <a:p>
            <a:pPr marL="1028700" lvl="1" indent="-342900">
              <a:buFont typeface="Arial" panose="020B0604020202020204" pitchFamily="34" charset="0"/>
              <a:buChar char="•"/>
            </a:pPr>
            <a:r>
              <a:rPr lang="en-US" dirty="0"/>
              <a:t>Biometrics</a:t>
            </a:r>
          </a:p>
          <a:p>
            <a:pPr marL="1028700" lvl="1" indent="-342900">
              <a:buFont typeface="Arial" panose="020B0604020202020204" pitchFamily="34" charset="0"/>
              <a:buChar char="•"/>
            </a:pPr>
            <a:r>
              <a:rPr lang="en-US" dirty="0"/>
              <a:t>Realistic rendering of computer graphics</a:t>
            </a:r>
          </a:p>
          <a:p>
            <a:pPr marL="1028700" lvl="1" indent="-342900">
              <a:buFont typeface="Arial" panose="020B0604020202020204" pitchFamily="34" charset="0"/>
              <a:buChar char="•"/>
            </a:pPr>
            <a:r>
              <a:rPr lang="en-US" dirty="0"/>
              <a:t>…</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7012660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Tasks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dirty="0"/>
              <a:t>Image Classification: What broad category of object is in this photograph?</a:t>
            </a:r>
          </a:p>
          <a:p>
            <a:pPr marL="342900" indent="-342900">
              <a:buFont typeface="Arial" panose="020B0604020202020204" pitchFamily="34" charset="0"/>
              <a:buChar char="•"/>
            </a:pPr>
            <a:r>
              <a:rPr lang="en-US" sz="1400" dirty="0"/>
              <a:t>Object Identification: Which type of a given object is in this photograph?</a:t>
            </a:r>
          </a:p>
          <a:p>
            <a:pPr marL="342900" indent="-342900">
              <a:buFont typeface="Arial" panose="020B0604020202020204" pitchFamily="34" charset="0"/>
              <a:buChar char="•"/>
            </a:pPr>
            <a:r>
              <a:rPr lang="en-US" sz="1400" dirty="0"/>
              <a:t>Object Verification: Is the object in the photograph?</a:t>
            </a:r>
          </a:p>
          <a:p>
            <a:pPr marL="342900" indent="-342900">
              <a:buFont typeface="Arial" panose="020B0604020202020204" pitchFamily="34" charset="0"/>
              <a:buChar char="•"/>
            </a:pPr>
            <a:r>
              <a:rPr lang="en-US" sz="1400" dirty="0"/>
              <a:t>Object Detection: Where are the objects in the photograph?</a:t>
            </a:r>
          </a:p>
          <a:p>
            <a:pPr marL="342900" indent="-342900">
              <a:buFont typeface="Arial" panose="020B0604020202020204" pitchFamily="34" charset="0"/>
              <a:buChar char="•"/>
            </a:pPr>
            <a:r>
              <a:rPr lang="en-US" sz="1400" dirty="0"/>
              <a:t>Object Landmark Detection: What are the key points for the object in the photograph?</a:t>
            </a:r>
          </a:p>
          <a:p>
            <a:pPr marL="342900" indent="-342900">
              <a:buFont typeface="Arial" panose="020B0604020202020204" pitchFamily="34" charset="0"/>
              <a:buChar char="•"/>
            </a:pPr>
            <a:r>
              <a:rPr lang="en-US" sz="1400" dirty="0"/>
              <a:t>Object Segmentation: What pixels belong to the object in the image?</a:t>
            </a:r>
          </a:p>
          <a:p>
            <a:pPr marL="342900" indent="-342900">
              <a:buFont typeface="Arial" panose="020B0604020202020204" pitchFamily="34" charset="0"/>
              <a:buChar char="•"/>
            </a:pPr>
            <a:r>
              <a:rPr lang="en-US" sz="1400" dirty="0"/>
              <a:t>Object Recognition: What objects are in this photograph and where are they?</a:t>
            </a:r>
          </a:p>
          <a:p>
            <a:pPr marL="1028700" lvl="1" indent="-34290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dirty="0"/>
              <a:t>Instance segmentation: </a:t>
            </a:r>
            <a:r>
              <a:rPr lang="en-US" sz="1400" dirty="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Algorithms &amp; Methods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Nowadays, there are 2 main algorithms dominating the computer vision field, both deep-learning based:</a:t>
            </a:r>
          </a:p>
          <a:p>
            <a:pPr marL="1028700" lvl="1" indent="-342900">
              <a:buFont typeface="Arial" panose="020B0604020202020204" pitchFamily="34" charset="0"/>
              <a:buChar char="•"/>
            </a:pPr>
            <a:r>
              <a:rPr lang="en-US" b="1" dirty="0"/>
              <a:t>Convolutional Neural Networks</a:t>
            </a:r>
          </a:p>
          <a:p>
            <a:pPr marL="1028700" lvl="1" indent="-342900">
              <a:buFont typeface="Arial" panose="020B0604020202020204" pitchFamily="34" charset="0"/>
              <a:buChar char="•"/>
            </a:pPr>
            <a:r>
              <a:rPr lang="en-US" b="1" dirty="0"/>
              <a:t>Vision Transformers</a:t>
            </a:r>
          </a:p>
          <a:p>
            <a:pPr marL="342900" indent="-342900">
              <a:buFont typeface="Arial" panose="020B0604020202020204" pitchFamily="34" charset="0"/>
              <a:buChar char="•"/>
            </a:pPr>
            <a:r>
              <a:rPr lang="en-US" sz="1800" b="1" dirty="0"/>
              <a:t>Transfer learning </a:t>
            </a:r>
            <a:r>
              <a:rPr lang="en-US" sz="1800" dirty="0"/>
              <a:t>and </a:t>
            </a:r>
            <a:r>
              <a:rPr lang="en-US" sz="1800" b="1" dirty="0"/>
              <a:t>self-supervised learning (particularly contrastive learning) </a:t>
            </a:r>
            <a:r>
              <a:rPr lang="en-US" sz="1800" dirty="0"/>
              <a:t>are key methods to reach success in computer vision tasks.</a:t>
            </a:r>
          </a:p>
          <a:p>
            <a:pPr marL="1028700" lvl="1" indent="-342900">
              <a:buFont typeface="Arial" panose="020B0604020202020204" pitchFamily="34" charset="0"/>
              <a:buChar char="•"/>
            </a:pPr>
            <a:r>
              <a:rPr lang="en-US" dirty="0"/>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dirty="0"/>
              <a:t>Self-supervised learning: A form of unsupervised learning where the data provides the supervision</a:t>
            </a:r>
          </a:p>
          <a:p>
            <a:pPr marL="1485900" lvl="2" indent="-342900">
              <a:buFont typeface="Arial" panose="020B0604020202020204" pitchFamily="34" charset="0"/>
              <a:buChar char="•"/>
            </a:pPr>
            <a:r>
              <a:rPr lang="en-US" sz="1800" dirty="0"/>
              <a:t>Contrastive learning: Contrastive learning is a machine learning technique used to learn the general features of a dataset without labels by teaching the model which data points are similar or different (very good article: </a:t>
            </a:r>
            <a:r>
              <a:rPr lang="en-US" sz="1800" dirty="0">
                <a:hlinkClick r:id="rId2"/>
              </a:rPr>
              <a:t>https://towardsdatascience.com/understanding-contrastive-learning-d5b19fd96607</a:t>
            </a:r>
            <a:r>
              <a:rPr lang="en-US" sz="1800" dirty="0"/>
              <a:t>).</a:t>
            </a:r>
          </a:p>
          <a:p>
            <a:pPr marL="342900" indent="-342900">
              <a:buFont typeface="Arial" panose="020B0604020202020204" pitchFamily="34" charset="0"/>
              <a:buChar char="•"/>
            </a:pPr>
            <a:r>
              <a:rPr lang="en-US" sz="1800" b="1" dirty="0"/>
              <a:t>ImageNet</a:t>
            </a:r>
            <a:r>
              <a:rPr lang="en-US" sz="1800" dirty="0"/>
              <a:t> is the biggest labeled image database with approx. 15 million images of 21,000 classes (labeled through 49,000 Amazon Mechanical Turk workers) -&gt; </a:t>
            </a:r>
            <a:r>
              <a:rPr lang="en-US" sz="1800" dirty="0">
                <a:hlinkClick r:id="rId3"/>
              </a:rPr>
              <a:t>https://www.image-net.org/</a:t>
            </a:r>
            <a:endParaRPr lang="en-US" sz="1800" dirty="0"/>
          </a:p>
          <a:p>
            <a:pPr marL="1028700" lvl="1" indent="-342900">
              <a:buFont typeface="Arial" panose="020B0604020202020204" pitchFamily="34" charset="0"/>
              <a:buChar char="•"/>
            </a:pPr>
            <a:r>
              <a:rPr lang="en-US" dirty="0"/>
              <a:t>This resource is very often used for pre-training computer vision models with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dirty="0"/>
              <a:t>Figure: </a:t>
            </a:r>
            <a:r>
              <a:rPr lang="en-US" sz="1200" dirty="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dirty="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dirty="0">
                <a:latin typeface="Segoe UI Light" charset="0"/>
                <a:cs typeface="Segoe UI Light" charset="0"/>
              </a:rPr>
              <a:t>Figure: </a:t>
            </a:r>
            <a:r>
              <a:rPr lang="en-US" sz="1200" dirty="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dirty="0" err="1">
                <a:latin typeface="Segoe UI Light" charset="0"/>
                <a:cs typeface="Segoe UI Light" charset="0"/>
              </a:rPr>
              <a:t>upsampling</a:t>
            </a:r>
            <a:r>
              <a:rPr lang="en-US" sz="1200" dirty="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dirty="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Road segmentation (</a:t>
            </a:r>
            <a:r>
              <a:rPr lang="en-US" sz="1200" dirty="0" err="1">
                <a:latin typeface="Segoe UI Light" charset="0"/>
                <a:cs typeface="Segoe UI Light" charset="0"/>
              </a:rPr>
              <a:t>Mnih</a:t>
            </a:r>
            <a:r>
              <a:rPr lang="en-US" sz="1200" dirty="0">
                <a:latin typeface="Segoe UI Light" charset="0"/>
                <a:cs typeface="Segoe UI Light" charset="0"/>
              </a:rPr>
              <a:t> Volodymyr (2013)). Aerial images and possibly outdated map pixels are segmented.</a:t>
            </a:r>
            <a:endParaRPr lang="en-DE" sz="1200" dirty="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1226</TotalTime>
  <Words>2016</Words>
  <Application>Microsoft Office PowerPoint</Application>
  <PresentationFormat>Widescreen</PresentationFormat>
  <Paragraphs>202</Paragraphs>
  <Slides>40</Slides>
  <Notes>22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40</vt:i4>
      </vt:variant>
    </vt:vector>
  </HeadingPairs>
  <TitlesOfParts>
    <vt:vector size="53" baseType="lpstr">
      <vt:lpstr>Arial</vt:lpstr>
      <vt:lpstr>Calibri</vt:lpstr>
      <vt:lpstr>Helvetica Neue</vt:lpstr>
      <vt:lpstr>Segoe UI</vt:lpstr>
      <vt:lpstr>Segoe UI Light</vt:lpstr>
      <vt:lpstr>Segoe UI Semibold</vt:lpstr>
      <vt:lpstr>Segoe UI Semilight</vt:lpstr>
      <vt:lpstr>Highly Confidential</vt:lpstr>
      <vt:lpstr>Confidential</vt:lpstr>
      <vt:lpstr>Restricted</vt:lpstr>
      <vt:lpstr>Unrestricted</vt:lpstr>
      <vt:lpstr>End Slides</vt:lpstr>
      <vt:lpstr>Highly Confidential</vt:lpstr>
      <vt:lpstr>PowerPoint Presentation</vt:lpstr>
      <vt:lpstr>Agenda</vt:lpstr>
      <vt:lpstr>PowerPoint Presentation</vt:lpstr>
      <vt:lpstr>Computer Vision Overview</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Resources</vt:lpstr>
      <vt:lpstr>PowerPoint Presentation</vt:lpstr>
      <vt:lpstr>Resources</vt:lpstr>
      <vt:lpstr>PowerPoint Presentation</vt:lpstr>
      <vt:lpstr>Graph Neural Networks Overview</vt:lpstr>
      <vt:lpstr>What is a Graph?</vt:lpstr>
      <vt:lpstr>Resources</vt:lpstr>
      <vt:lpstr>PowerPoint Presentation</vt:lpstr>
      <vt:lpstr>Resources</vt:lpstr>
      <vt:lpstr>PowerPoint Presentation</vt:lpstr>
      <vt:lpstr>Resources</vt:lpstr>
      <vt:lpstr>PowerPoint Presentation</vt:lpstr>
      <vt:lpstr>Resources</vt:lpstr>
      <vt:lpstr>PowerPoint Presentation</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25</cp:revision>
  <dcterms:created xsi:type="dcterms:W3CDTF">2022-01-26T20:36:32Z</dcterms:created>
  <dcterms:modified xsi:type="dcterms:W3CDTF">2022-08-14T08:42:32Z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